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8" d="100"/>
          <a:sy n="88" d="100"/>
        </p:scale>
        <p:origin x="-146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D667DC3F-8802-4B38-BACA-1136A8A6E2F9}" type="datetimeFigureOut">
              <a:rPr lang="en-US" smtClean="0"/>
              <a:t>9/23/2019</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E1DD531F-6AE8-4D0C-885C-9D397060BD83}"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67DC3F-8802-4B38-BACA-1136A8A6E2F9}" type="datetimeFigureOut">
              <a:rPr lang="en-US" smtClean="0"/>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DD531F-6AE8-4D0C-885C-9D397060BD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67DC3F-8802-4B38-BACA-1136A8A6E2F9}" type="datetimeFigureOut">
              <a:rPr lang="en-US" smtClean="0"/>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DD531F-6AE8-4D0C-885C-9D397060BD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D667DC3F-8802-4B38-BACA-1136A8A6E2F9}" type="datetimeFigureOut">
              <a:rPr lang="en-US" smtClean="0"/>
              <a:t>9/23/2019</a:t>
            </a:fld>
            <a:endParaRPr lang="en-US"/>
          </a:p>
        </p:txBody>
      </p:sp>
      <p:sp>
        <p:nvSpPr>
          <p:cNvPr id="9" name="Slide Number Placeholder 8"/>
          <p:cNvSpPr>
            <a:spLocks noGrp="1"/>
          </p:cNvSpPr>
          <p:nvPr>
            <p:ph type="sldNum" sz="quarter" idx="15"/>
          </p:nvPr>
        </p:nvSpPr>
        <p:spPr/>
        <p:txBody>
          <a:bodyPr rtlCol="0"/>
          <a:lstStyle/>
          <a:p>
            <a:fld id="{E1DD531F-6AE8-4D0C-885C-9D397060BD83}"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D667DC3F-8802-4B38-BACA-1136A8A6E2F9}" type="datetimeFigureOut">
              <a:rPr lang="en-US" smtClean="0"/>
              <a:t>9/23/2019</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E1DD531F-6AE8-4D0C-885C-9D397060BD83}"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667DC3F-8802-4B38-BACA-1136A8A6E2F9}" type="datetimeFigureOut">
              <a:rPr lang="en-US" smtClean="0"/>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DD531F-6AE8-4D0C-885C-9D397060BD83}"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667DC3F-8802-4B38-BACA-1136A8A6E2F9}" type="datetimeFigureOut">
              <a:rPr lang="en-US" smtClean="0"/>
              <a:t>9/23/2019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DD531F-6AE8-4D0C-885C-9D397060BD83}"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D667DC3F-8802-4B38-BACA-1136A8A6E2F9}" type="datetimeFigureOut">
              <a:rPr lang="en-US" smtClean="0"/>
              <a:t>9/23/2019</a:t>
            </a:fld>
            <a:endParaRPr lang="en-US"/>
          </a:p>
        </p:txBody>
      </p:sp>
      <p:sp>
        <p:nvSpPr>
          <p:cNvPr id="7" name="Slide Number Placeholder 6"/>
          <p:cNvSpPr>
            <a:spLocks noGrp="1"/>
          </p:cNvSpPr>
          <p:nvPr>
            <p:ph type="sldNum" sz="quarter" idx="11"/>
          </p:nvPr>
        </p:nvSpPr>
        <p:spPr/>
        <p:txBody>
          <a:bodyPr rtlCol="0"/>
          <a:lstStyle/>
          <a:p>
            <a:fld id="{E1DD531F-6AE8-4D0C-885C-9D397060BD83}"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7DC3F-8802-4B38-BACA-1136A8A6E2F9}" type="datetimeFigureOut">
              <a:rPr lang="en-US" smtClean="0"/>
              <a:t>9/23/2019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DD531F-6AE8-4D0C-885C-9D397060BD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D667DC3F-8802-4B38-BACA-1136A8A6E2F9}" type="datetimeFigureOut">
              <a:rPr lang="en-US" smtClean="0"/>
              <a:t>9/23/2019</a:t>
            </a:fld>
            <a:endParaRPr lang="en-US"/>
          </a:p>
        </p:txBody>
      </p:sp>
      <p:sp>
        <p:nvSpPr>
          <p:cNvPr id="22" name="Slide Number Placeholder 21"/>
          <p:cNvSpPr>
            <a:spLocks noGrp="1"/>
          </p:cNvSpPr>
          <p:nvPr>
            <p:ph type="sldNum" sz="quarter" idx="15"/>
          </p:nvPr>
        </p:nvSpPr>
        <p:spPr/>
        <p:txBody>
          <a:bodyPr rtlCol="0"/>
          <a:lstStyle/>
          <a:p>
            <a:fld id="{E1DD531F-6AE8-4D0C-885C-9D397060BD83}"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D667DC3F-8802-4B38-BACA-1136A8A6E2F9}" type="datetimeFigureOut">
              <a:rPr lang="en-US" smtClean="0"/>
              <a:t>9/23/2019</a:t>
            </a:fld>
            <a:endParaRPr lang="en-US"/>
          </a:p>
        </p:txBody>
      </p:sp>
      <p:sp>
        <p:nvSpPr>
          <p:cNvPr id="18" name="Slide Number Placeholder 17"/>
          <p:cNvSpPr>
            <a:spLocks noGrp="1"/>
          </p:cNvSpPr>
          <p:nvPr>
            <p:ph type="sldNum" sz="quarter" idx="11"/>
          </p:nvPr>
        </p:nvSpPr>
        <p:spPr/>
        <p:txBody>
          <a:bodyPr rtlCol="0"/>
          <a:lstStyle/>
          <a:p>
            <a:fld id="{E1DD531F-6AE8-4D0C-885C-9D397060BD83}"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D667DC3F-8802-4B38-BACA-1136A8A6E2F9}" type="datetimeFigureOut">
              <a:rPr lang="en-US" smtClean="0"/>
              <a:t>9/23/2019</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E1DD531F-6AE8-4D0C-885C-9D397060BD8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4217" y="609600"/>
            <a:ext cx="7399783" cy="646331"/>
          </a:xfrm>
          <a:prstGeom prst="rect">
            <a:avLst/>
          </a:prstGeom>
          <a:noFill/>
        </p:spPr>
        <p:txBody>
          <a:bodyPr wrap="none" rtlCol="0">
            <a:spAutoFit/>
          </a:bodyPr>
          <a:lstStyle/>
          <a:p>
            <a:pPr algn="ctr"/>
            <a:r>
              <a:rPr lang="en-US" sz="3600" b="1" dirty="0" smtClean="0"/>
              <a:t>A Battle to Neighborhood - II  </a:t>
            </a:r>
            <a:endParaRPr lang="en-US" sz="3600" b="1" dirty="0"/>
          </a:p>
        </p:txBody>
      </p:sp>
      <p:sp>
        <p:nvSpPr>
          <p:cNvPr id="5" name="TextBox 4"/>
          <p:cNvSpPr txBox="1"/>
          <p:nvPr/>
        </p:nvSpPr>
        <p:spPr>
          <a:xfrm>
            <a:off x="4191000" y="1447800"/>
            <a:ext cx="2488182" cy="369332"/>
          </a:xfrm>
          <a:prstGeom prst="rect">
            <a:avLst/>
          </a:prstGeom>
          <a:noFill/>
        </p:spPr>
        <p:txBody>
          <a:bodyPr wrap="none" rtlCol="0">
            <a:spAutoFit/>
          </a:bodyPr>
          <a:lstStyle/>
          <a:p>
            <a:r>
              <a:rPr lang="en-US" b="1" dirty="0" smtClean="0"/>
              <a:t>A Capstone Project</a:t>
            </a:r>
            <a:endParaRPr lang="en-US" b="1" dirty="0"/>
          </a:p>
        </p:txBody>
      </p:sp>
      <p:sp>
        <p:nvSpPr>
          <p:cNvPr id="6" name="TextBox 5"/>
          <p:cNvSpPr txBox="1"/>
          <p:nvPr/>
        </p:nvSpPr>
        <p:spPr>
          <a:xfrm>
            <a:off x="1828800" y="2133600"/>
            <a:ext cx="6839501" cy="1231106"/>
          </a:xfrm>
          <a:prstGeom prst="rect">
            <a:avLst/>
          </a:prstGeom>
          <a:noFill/>
        </p:spPr>
        <p:txBody>
          <a:bodyPr wrap="square" rtlCol="0">
            <a:spAutoFit/>
          </a:bodyPr>
          <a:lstStyle/>
          <a:p>
            <a:pPr algn="ctr"/>
            <a:r>
              <a:rPr lang="en-US" sz="2800" b="1" dirty="0">
                <a:latin typeface="Arial Rounded MT Bold" pitchFamily="34" charset="0"/>
              </a:rPr>
              <a:t>Finding </a:t>
            </a:r>
            <a:r>
              <a:rPr lang="en-US" sz="2800" b="1" dirty="0">
                <a:latin typeface="Arial Rounded MT Bold" pitchFamily="34" charset="0"/>
              </a:rPr>
              <a:t>the</a:t>
            </a:r>
            <a:r>
              <a:rPr lang="en-US" sz="2800" b="1" dirty="0">
                <a:latin typeface="Arial Rounded MT Bold" pitchFamily="34" charset="0"/>
              </a:rPr>
              <a:t> best place of 3 bedroom apartment in </a:t>
            </a:r>
            <a:r>
              <a:rPr lang="en-US" sz="2800" b="1" dirty="0">
                <a:latin typeface="Arial Rounded MT Bold" pitchFamily="34" charset="0"/>
              </a:rPr>
              <a:t>Manhatt</a:t>
            </a:r>
            <a:r>
              <a:rPr lang="en-US" sz="2800" b="1" dirty="0">
                <a:latin typeface="Arial Rounded MT Bold" pitchFamily="34" charset="0"/>
              </a:rPr>
              <a:t>an on Rent</a:t>
            </a:r>
            <a:endParaRPr lang="en-US" sz="2800" dirty="0">
              <a:latin typeface="Arial Rounded MT Bold" pitchFamily="34" charset="0"/>
            </a:endParaRPr>
          </a:p>
          <a:p>
            <a:pPr algn="ctr"/>
            <a:endParaRPr lang="en-US" dirty="0"/>
          </a:p>
        </p:txBody>
      </p:sp>
      <p:sp>
        <p:nvSpPr>
          <p:cNvPr id="7" name="TextBox 6"/>
          <p:cNvSpPr txBox="1"/>
          <p:nvPr/>
        </p:nvSpPr>
        <p:spPr>
          <a:xfrm>
            <a:off x="5334000" y="3733800"/>
            <a:ext cx="2860270" cy="646331"/>
          </a:xfrm>
          <a:prstGeom prst="rect">
            <a:avLst/>
          </a:prstGeom>
          <a:noFill/>
        </p:spPr>
        <p:txBody>
          <a:bodyPr wrap="none" rtlCol="0">
            <a:spAutoFit/>
          </a:bodyPr>
          <a:lstStyle/>
          <a:p>
            <a:pPr algn="ctr"/>
            <a:r>
              <a:rPr lang="en-US" b="1" dirty="0" smtClean="0"/>
              <a:t>By : Yogesh </a:t>
            </a:r>
            <a:r>
              <a:rPr lang="en-US" b="1" dirty="0"/>
              <a:t>Balkrishna Salve</a:t>
            </a:r>
            <a:endParaRPr lang="en-US" dirty="0"/>
          </a:p>
          <a:p>
            <a:pPr algn="ctr"/>
            <a:endParaRPr lang="en-US" dirty="0"/>
          </a:p>
        </p:txBody>
      </p:sp>
      <p:sp>
        <p:nvSpPr>
          <p:cNvPr id="8" name="TextBox 7"/>
          <p:cNvSpPr txBox="1"/>
          <p:nvPr/>
        </p:nvSpPr>
        <p:spPr>
          <a:xfrm>
            <a:off x="6172200" y="4114800"/>
            <a:ext cx="2083904" cy="646331"/>
          </a:xfrm>
          <a:prstGeom prst="rect">
            <a:avLst/>
          </a:prstGeom>
          <a:noFill/>
        </p:spPr>
        <p:txBody>
          <a:bodyPr wrap="none" rtlCol="0">
            <a:spAutoFit/>
          </a:bodyPr>
          <a:lstStyle/>
          <a:p>
            <a:r>
              <a:rPr lang="en-US" dirty="0"/>
              <a:t>September 23, 2019</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457200"/>
            <a:ext cx="5742278" cy="646331"/>
          </a:xfrm>
          <a:prstGeom prst="rect">
            <a:avLst/>
          </a:prstGeom>
          <a:noFill/>
        </p:spPr>
        <p:txBody>
          <a:bodyPr wrap="none" rtlCol="0">
            <a:spAutoFit/>
          </a:bodyPr>
          <a:lstStyle/>
          <a:p>
            <a:r>
              <a:rPr lang="en-US" b="1" dirty="0"/>
              <a:t>Rental Price Statistics Manhattan Apartments</a:t>
            </a:r>
            <a:endParaRPr lang="en-US" dirty="0"/>
          </a:p>
          <a:p>
            <a:endParaRPr lang="en-US" dirty="0"/>
          </a:p>
        </p:txBody>
      </p:sp>
      <p:pic>
        <p:nvPicPr>
          <p:cNvPr id="19458" name="Picture 5" descr="D:\DATA SCIENTIST\FINAL COPY\5.png"/>
          <p:cNvPicPr>
            <a:picLocks noChangeAspect="1" noChangeArrowheads="1"/>
          </p:cNvPicPr>
          <p:nvPr/>
        </p:nvPicPr>
        <p:blipFill>
          <a:blip r:embed="rId2"/>
          <a:srcRect/>
          <a:stretch>
            <a:fillRect/>
          </a:stretch>
        </p:blipFill>
        <p:spPr bwMode="auto">
          <a:xfrm>
            <a:off x="685800" y="1295400"/>
            <a:ext cx="3683128" cy="2362200"/>
          </a:xfrm>
          <a:prstGeom prst="rect">
            <a:avLst/>
          </a:prstGeom>
          <a:noFill/>
          <a:ln w="9525">
            <a:noFill/>
            <a:miter lim="800000"/>
            <a:headEnd/>
            <a:tailEnd/>
          </a:ln>
        </p:spPr>
      </p:pic>
      <p:pic>
        <p:nvPicPr>
          <p:cNvPr id="19459" name="Picture 6" descr="D:\DATA SCIENTIST\FINAL COPY\6.png"/>
          <p:cNvPicPr>
            <a:picLocks noChangeAspect="1" noChangeArrowheads="1"/>
          </p:cNvPicPr>
          <p:nvPr/>
        </p:nvPicPr>
        <p:blipFill>
          <a:blip r:embed="rId3"/>
          <a:srcRect/>
          <a:stretch>
            <a:fillRect/>
          </a:stretch>
        </p:blipFill>
        <p:spPr bwMode="auto">
          <a:xfrm>
            <a:off x="4573208" y="1295400"/>
            <a:ext cx="3808792" cy="2438399"/>
          </a:xfrm>
          <a:prstGeom prst="rect">
            <a:avLst/>
          </a:prstGeom>
          <a:noFill/>
          <a:ln w="9525">
            <a:noFill/>
            <a:miter lim="800000"/>
            <a:headEnd/>
            <a:tailEnd/>
          </a:ln>
        </p:spPr>
      </p:pic>
      <p:pic>
        <p:nvPicPr>
          <p:cNvPr id="19460" name="Picture 8" descr="D:\DATA SCIENTIST\FINAL COPY\7.png"/>
          <p:cNvPicPr>
            <a:picLocks noChangeAspect="1" noChangeArrowheads="1"/>
          </p:cNvPicPr>
          <p:nvPr/>
        </p:nvPicPr>
        <p:blipFill>
          <a:blip r:embed="rId4"/>
          <a:srcRect/>
          <a:stretch>
            <a:fillRect/>
          </a:stretch>
        </p:blipFill>
        <p:spPr bwMode="auto">
          <a:xfrm>
            <a:off x="2362200" y="3810000"/>
            <a:ext cx="3886200" cy="264316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533400"/>
            <a:ext cx="4352474" cy="646331"/>
          </a:xfrm>
          <a:prstGeom prst="rect">
            <a:avLst/>
          </a:prstGeom>
          <a:noFill/>
        </p:spPr>
        <p:txBody>
          <a:bodyPr wrap="none" rtlCol="0">
            <a:spAutoFit/>
          </a:bodyPr>
          <a:lstStyle/>
          <a:p>
            <a:r>
              <a:rPr lang="en-US" b="1" dirty="0"/>
              <a:t>Apartments for rent in Manhattan:</a:t>
            </a:r>
            <a:endParaRPr lang="en-US" dirty="0"/>
          </a:p>
          <a:p>
            <a:endParaRPr lang="en-US" dirty="0"/>
          </a:p>
        </p:txBody>
      </p:sp>
      <p:pic>
        <p:nvPicPr>
          <p:cNvPr id="20482" name="Picture 9" descr="D:\DATA SCIENTIST\FINAL COPY\8.png"/>
          <p:cNvPicPr>
            <a:picLocks noChangeAspect="1" noChangeArrowheads="1"/>
          </p:cNvPicPr>
          <p:nvPr/>
        </p:nvPicPr>
        <p:blipFill>
          <a:blip r:embed="rId2"/>
          <a:srcRect/>
          <a:stretch>
            <a:fillRect/>
          </a:stretch>
        </p:blipFill>
        <p:spPr bwMode="auto">
          <a:xfrm>
            <a:off x="914399" y="1143000"/>
            <a:ext cx="7212459" cy="41148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0" y="762000"/>
            <a:ext cx="4990469" cy="646331"/>
          </a:xfrm>
          <a:prstGeom prst="rect">
            <a:avLst/>
          </a:prstGeom>
          <a:noFill/>
        </p:spPr>
        <p:txBody>
          <a:bodyPr wrap="none" rtlCol="0">
            <a:spAutoFit/>
          </a:bodyPr>
          <a:lstStyle/>
          <a:p>
            <a:r>
              <a:rPr lang="en-US" b="1" dirty="0"/>
              <a:t>Apartments for Rent Shown in Blue and</a:t>
            </a:r>
            <a:endParaRPr lang="en-US" dirty="0"/>
          </a:p>
          <a:p>
            <a:r>
              <a:rPr lang="en-US" b="1" dirty="0"/>
              <a:t>Subway Stations are shown in Red</a:t>
            </a:r>
            <a:endParaRPr lang="en-US" dirty="0"/>
          </a:p>
        </p:txBody>
      </p:sp>
      <p:pic>
        <p:nvPicPr>
          <p:cNvPr id="21506" name="Picture 11" descr="D:\DATA SCIENTIST\FINAL COPY\10.png"/>
          <p:cNvPicPr>
            <a:picLocks noChangeAspect="1" noChangeArrowheads="1"/>
          </p:cNvPicPr>
          <p:nvPr/>
        </p:nvPicPr>
        <p:blipFill>
          <a:blip r:embed="rId2"/>
          <a:srcRect/>
          <a:stretch>
            <a:fillRect/>
          </a:stretch>
        </p:blipFill>
        <p:spPr bwMode="auto">
          <a:xfrm>
            <a:off x="914400" y="1676400"/>
            <a:ext cx="7039347" cy="40386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457200" y="304800"/>
            <a:ext cx="58674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Helvetica"/>
                <a:ea typeface="Times New Roman" pitchFamily="18" charset="0"/>
                <a:cs typeface="Times New Roman" pitchFamily="18" charset="0"/>
              </a:rPr>
              <a:t>Apartment is to be selected in a way that,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Helvetica"/>
                <a:ea typeface="Times New Roman" pitchFamily="18" charset="0"/>
                <a:cs typeface="Times New Roman" pitchFamily="18" charset="0"/>
              </a:rPr>
              <a:t>The rent is near about equal to $7000 in my budget.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2530" name="Picture 12" descr="D:\DATA SCIENTIST\FINAL COPY\11.png"/>
          <p:cNvPicPr>
            <a:picLocks noChangeAspect="1" noChangeArrowheads="1"/>
          </p:cNvPicPr>
          <p:nvPr/>
        </p:nvPicPr>
        <p:blipFill>
          <a:blip r:embed="rId2"/>
          <a:srcRect/>
          <a:stretch>
            <a:fillRect/>
          </a:stretch>
        </p:blipFill>
        <p:spPr bwMode="auto">
          <a:xfrm>
            <a:off x="533400" y="1143000"/>
            <a:ext cx="7642412" cy="4191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609600"/>
            <a:ext cx="4416594" cy="1200329"/>
          </a:xfrm>
          <a:prstGeom prst="rect">
            <a:avLst/>
          </a:prstGeom>
          <a:noFill/>
        </p:spPr>
        <p:txBody>
          <a:bodyPr wrap="none" rtlCol="0">
            <a:spAutoFit/>
          </a:bodyPr>
          <a:lstStyle/>
          <a:p>
            <a:pPr lvl="0"/>
            <a:r>
              <a:rPr lang="en-US" sz="5400" b="1" dirty="0" smtClean="0"/>
              <a:t>Conclusion:</a:t>
            </a:r>
            <a:endParaRPr lang="en-US" b="1" dirty="0"/>
          </a:p>
          <a:p>
            <a:endParaRPr lang="en-US" dirty="0"/>
          </a:p>
        </p:txBody>
      </p:sp>
      <p:sp>
        <p:nvSpPr>
          <p:cNvPr id="5" name="TextBox 4"/>
          <p:cNvSpPr txBox="1"/>
          <p:nvPr/>
        </p:nvSpPr>
        <p:spPr>
          <a:xfrm>
            <a:off x="914400" y="1981200"/>
            <a:ext cx="6934200" cy="3816429"/>
          </a:xfrm>
          <a:prstGeom prst="rect">
            <a:avLst/>
          </a:prstGeom>
          <a:noFill/>
        </p:spPr>
        <p:txBody>
          <a:bodyPr wrap="square" rtlCol="0">
            <a:spAutoFit/>
          </a:bodyPr>
          <a:lstStyle/>
          <a:p>
            <a:r>
              <a:rPr lang="en-US" sz="3200" dirty="0"/>
              <a:t>Based on the given constraints, a apartment on rent in Manhattan  can be taken in a place closer to Murray Hills , which will take your rent less than $7000 and all the basic needs can be fulfilled due to near metro station.</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2200" y="2362200"/>
            <a:ext cx="4115230" cy="92333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5400" b="1" cap="none" spc="0" dirty="0" smtClean="0">
                <a:ln/>
                <a:solidFill>
                  <a:schemeClr val="accent3"/>
                </a:solidFill>
                <a:effectLst/>
              </a:rPr>
              <a:t>Thank You</a:t>
            </a:r>
            <a:endParaRPr lang="en-US" sz="5400" b="1" cap="none" spc="0" dirty="0">
              <a:ln/>
              <a:solidFill>
                <a:schemeClr val="accent3"/>
              </a:solidFill>
              <a:effectLst/>
            </a:endParaRPr>
          </a:p>
        </p:txBody>
      </p:sp>
      <p:sp>
        <p:nvSpPr>
          <p:cNvPr id="5" name="TextBox 4"/>
          <p:cNvSpPr txBox="1"/>
          <p:nvPr/>
        </p:nvSpPr>
        <p:spPr>
          <a:xfrm>
            <a:off x="4572000" y="5638800"/>
            <a:ext cx="2858475" cy="369332"/>
          </a:xfrm>
          <a:prstGeom prst="rect">
            <a:avLst/>
          </a:prstGeom>
          <a:noFill/>
        </p:spPr>
        <p:txBody>
          <a:bodyPr wrap="none" rtlCol="0">
            <a:spAutoFit/>
          </a:bodyPr>
          <a:lstStyle/>
          <a:p>
            <a:r>
              <a:rPr lang="en-US" dirty="0" smtClean="0"/>
              <a:t>Yogesh Balkrishna Salve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762000" y="2209800"/>
            <a:ext cx="6705600"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The challenge is to find a suitable apartment for rent in Manhattan that complies with the demands on location, price and venues. This project aims to predict the best location for the apartment with which fulfills the demands on price and venues.</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Box 6"/>
          <p:cNvSpPr txBox="1"/>
          <p:nvPr/>
        </p:nvSpPr>
        <p:spPr>
          <a:xfrm>
            <a:off x="609600" y="685800"/>
            <a:ext cx="3824252" cy="1107996"/>
          </a:xfrm>
          <a:prstGeom prst="rect">
            <a:avLst/>
          </a:prstGeom>
          <a:noFill/>
        </p:spPr>
        <p:txBody>
          <a:bodyPr wrap="none" rtlCol="0">
            <a:spAutoFit/>
          </a:bodyPr>
          <a:lstStyle/>
          <a:p>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6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Problem: </a:t>
            </a:r>
            <a:endParaRPr lang="en-US" sz="6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685800"/>
            <a:ext cx="4225837" cy="1261884"/>
          </a:xfrm>
          <a:prstGeom prst="rect">
            <a:avLst/>
          </a:prstGeom>
          <a:noFill/>
        </p:spPr>
        <p:txBody>
          <a:bodyPr wrap="none" rtlCol="0">
            <a:spAutoFit/>
          </a:bodyPr>
          <a:lstStyle/>
          <a:p>
            <a:r>
              <a:rPr kumimoji="0" lang="en-US" sz="7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Interest: </a:t>
            </a:r>
            <a:endParaRPr lang="en-US" sz="7600" dirty="0"/>
          </a:p>
        </p:txBody>
      </p:sp>
      <p:sp>
        <p:nvSpPr>
          <p:cNvPr id="5" name="TextBox 4"/>
          <p:cNvSpPr txBox="1"/>
          <p:nvPr/>
        </p:nvSpPr>
        <p:spPr>
          <a:xfrm>
            <a:off x="914400" y="1905000"/>
            <a:ext cx="7086600" cy="4401205"/>
          </a:xfrm>
          <a:prstGeom prst="rect">
            <a:avLst/>
          </a:prstGeom>
          <a:noFill/>
        </p:spPr>
        <p:txBody>
          <a:bodyPr wrap="square" rtlCol="0">
            <a:spAutoFit/>
          </a:bodyPr>
          <a:lstStyle/>
          <a:p>
            <a:r>
              <a:rPr lang="en-US" sz="2800" dirty="0">
                <a:latin typeface="Arial" pitchFamily="34" charset="0"/>
                <a:cs typeface="Arial" pitchFamily="34" charset="0"/>
              </a:rPr>
              <a:t>I believe this is a relevant challenge with valid questions for anyone moving to other large city in US or Asia The same methodology can be applied in accordance to demands as applicable. This case is also applicable for anyone interested in exploring starting or locating a new business in any city. Lastly, it can also serve as a good practical exercise to develop Data Science skills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609600"/>
            <a:ext cx="8190063" cy="646331"/>
          </a:xfrm>
          <a:prstGeom prst="rect">
            <a:avLst/>
          </a:prstGeom>
          <a:noFill/>
        </p:spPr>
        <p:txBody>
          <a:bodyPr wrap="none" rtlCol="0">
            <a:spAutoFit/>
          </a:bodyPr>
          <a:lstStyle/>
          <a:p>
            <a:r>
              <a:rPr lang="en-US" b="1" dirty="0"/>
              <a:t>The following data is required to answer the issues of the problem</a:t>
            </a:r>
            <a:r>
              <a:rPr lang="en-US" dirty="0"/>
              <a:t>:</a:t>
            </a:r>
          </a:p>
          <a:p>
            <a:endParaRPr lang="en-US" dirty="0"/>
          </a:p>
        </p:txBody>
      </p:sp>
      <p:sp>
        <p:nvSpPr>
          <p:cNvPr id="5" name="TextBox 4"/>
          <p:cNvSpPr txBox="1"/>
          <p:nvPr/>
        </p:nvSpPr>
        <p:spPr>
          <a:xfrm>
            <a:off x="914400" y="1524000"/>
            <a:ext cx="7162800" cy="4801314"/>
          </a:xfrm>
          <a:prstGeom prst="rect">
            <a:avLst/>
          </a:prstGeom>
          <a:noFill/>
        </p:spPr>
        <p:txBody>
          <a:bodyPr wrap="square" rtlCol="0">
            <a:spAutoFit/>
          </a:bodyPr>
          <a:lstStyle/>
          <a:p>
            <a:pPr marL="342900" indent="-342900"/>
            <a:r>
              <a:rPr lang="en-US" dirty="0" smtClean="0"/>
              <a:t>1. List </a:t>
            </a:r>
            <a:r>
              <a:rPr lang="en-US" dirty="0"/>
              <a:t>of Boroughs and neighborhoods of Manhattan with their </a:t>
            </a:r>
            <a:endParaRPr lang="en-US" dirty="0" smtClean="0"/>
          </a:p>
          <a:p>
            <a:pPr marL="342900" indent="-342900"/>
            <a:r>
              <a:rPr lang="en-US" dirty="0"/>
              <a:t> </a:t>
            </a:r>
            <a:r>
              <a:rPr lang="en-US" dirty="0" smtClean="0"/>
              <a:t>   geodata </a:t>
            </a:r>
            <a:r>
              <a:rPr lang="en-US" dirty="0"/>
              <a:t>(latitude and longitude) </a:t>
            </a:r>
            <a:endParaRPr lang="en-US" dirty="0" smtClean="0"/>
          </a:p>
          <a:p>
            <a:pPr marL="342900" indent="-342900"/>
            <a:endParaRPr lang="en-US" dirty="0"/>
          </a:p>
          <a:p>
            <a:r>
              <a:rPr lang="en-US" dirty="0"/>
              <a:t>2. List of Subway metro stations in Manhattan with their address </a:t>
            </a:r>
            <a:r>
              <a:rPr lang="en-US" dirty="0" smtClean="0"/>
              <a:t> </a:t>
            </a:r>
          </a:p>
          <a:p>
            <a:r>
              <a:rPr lang="en-US" dirty="0"/>
              <a:t> </a:t>
            </a:r>
            <a:r>
              <a:rPr lang="en-US" dirty="0" smtClean="0"/>
              <a:t>   location </a:t>
            </a:r>
          </a:p>
          <a:p>
            <a:endParaRPr lang="en-US" dirty="0"/>
          </a:p>
          <a:p>
            <a:r>
              <a:rPr lang="en-US" dirty="0"/>
              <a:t>3. List of apartments for rent in Manhattan area with their addresses and price </a:t>
            </a:r>
            <a:endParaRPr lang="en-US" dirty="0" smtClean="0"/>
          </a:p>
          <a:p>
            <a:endParaRPr lang="en-US" dirty="0"/>
          </a:p>
          <a:p>
            <a:r>
              <a:rPr lang="en-US" dirty="0"/>
              <a:t>4. Preferably, a list of apartment for rent with additional information, such as price, address, </a:t>
            </a:r>
            <a:r>
              <a:rPr lang="en-US" dirty="0" smtClean="0"/>
              <a:t>Area</a:t>
            </a:r>
            <a:r>
              <a:rPr lang="en-US" dirty="0"/>
              <a:t>, no. of beds, etc </a:t>
            </a:r>
            <a:endParaRPr lang="en-US" dirty="0" smtClean="0"/>
          </a:p>
          <a:p>
            <a:endParaRPr lang="en-US" dirty="0"/>
          </a:p>
          <a:p>
            <a:r>
              <a:rPr lang="en-US" dirty="0"/>
              <a:t>5. Venues for each Manhattan neighborhood (than can be clustered) </a:t>
            </a:r>
            <a:endParaRPr lang="en-US" dirty="0" smtClean="0"/>
          </a:p>
          <a:p>
            <a:endParaRPr lang="en-US" dirty="0"/>
          </a:p>
          <a:p>
            <a:r>
              <a:rPr lang="en-US" dirty="0"/>
              <a:t>6. Venues for subway metro stations, as needed</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381000"/>
            <a:ext cx="3716082" cy="369332"/>
          </a:xfrm>
          <a:prstGeom prst="rect">
            <a:avLst/>
          </a:prstGeom>
          <a:noFill/>
        </p:spPr>
        <p:txBody>
          <a:bodyPr wrap="none" rtlCol="0">
            <a:spAutoFit/>
          </a:bodyPr>
          <a:lstStyle/>
          <a:p>
            <a:r>
              <a:rPr lang="en-US" b="1" dirty="0"/>
              <a:t>The analysis and the strategy</a:t>
            </a:r>
            <a:endParaRPr lang="en-US" dirty="0"/>
          </a:p>
        </p:txBody>
      </p:sp>
      <p:sp>
        <p:nvSpPr>
          <p:cNvPr id="5" name="TextBox 4"/>
          <p:cNvSpPr txBox="1"/>
          <p:nvPr/>
        </p:nvSpPr>
        <p:spPr>
          <a:xfrm>
            <a:off x="1295400" y="1219200"/>
            <a:ext cx="5943600" cy="4524315"/>
          </a:xfrm>
          <a:prstGeom prst="rect">
            <a:avLst/>
          </a:prstGeom>
          <a:noFill/>
        </p:spPr>
        <p:txBody>
          <a:bodyPr wrap="square" rtlCol="0">
            <a:spAutoFit/>
          </a:bodyPr>
          <a:lstStyle/>
          <a:p>
            <a:pPr marL="342900" lvl="0" indent="-342900" algn="just">
              <a:buFont typeface="+mj-lt"/>
              <a:buAutoNum type="arabicPeriod"/>
            </a:pPr>
            <a:r>
              <a:rPr lang="en-US" dirty="0" smtClean="0"/>
              <a:t>What </a:t>
            </a:r>
            <a:r>
              <a:rPr lang="en-US" dirty="0"/>
              <a:t>is the cost of available rental places that meet the demands</a:t>
            </a:r>
            <a:r>
              <a:rPr lang="en-US" dirty="0" smtClean="0"/>
              <a:t>?</a:t>
            </a:r>
          </a:p>
          <a:p>
            <a:pPr marL="342900" lvl="0" indent="-342900" algn="just">
              <a:buFont typeface="+mj-lt"/>
              <a:buAutoNum type="arabicPeriod"/>
            </a:pPr>
            <a:r>
              <a:rPr lang="en-US" dirty="0" smtClean="0"/>
              <a:t>What </a:t>
            </a:r>
            <a:r>
              <a:rPr lang="en-US" dirty="0"/>
              <a:t>is the cost of rent around a mile radius from each subway metro station?</a:t>
            </a:r>
          </a:p>
          <a:p>
            <a:pPr marL="342900" lvl="0" indent="-342900" algn="just">
              <a:buFont typeface="+mj-lt"/>
              <a:buAutoNum type="arabicPeriod"/>
            </a:pPr>
            <a:r>
              <a:rPr lang="en-US" dirty="0"/>
              <a:t>What is the area of Manhattan with best rental pricing that meets criteria established?</a:t>
            </a:r>
          </a:p>
          <a:p>
            <a:pPr marL="342900" lvl="0" indent="-342900" algn="just">
              <a:buFont typeface="+mj-lt"/>
              <a:buAutoNum type="arabicPeriod"/>
            </a:pPr>
            <a:r>
              <a:rPr lang="en-US" dirty="0"/>
              <a:t>What is the distance from work place (Park Ave and 53 rd St) and the tentative future rental home?</a:t>
            </a:r>
          </a:p>
          <a:p>
            <a:pPr marL="342900" lvl="0" indent="-342900" algn="just">
              <a:buFont typeface="+mj-lt"/>
              <a:buAutoNum type="arabicPeriod"/>
            </a:pPr>
            <a:r>
              <a:rPr lang="en-US" dirty="0"/>
              <a:t>What are the venues of the two best places to live? How the prices compare?</a:t>
            </a:r>
          </a:p>
          <a:p>
            <a:pPr marL="342900" lvl="0" indent="-342900" algn="just">
              <a:buFont typeface="+mj-lt"/>
              <a:buAutoNum type="arabicPeriod"/>
            </a:pPr>
            <a:r>
              <a:rPr lang="en-US" dirty="0"/>
              <a:t>How venues distribute among Manhattan neighborhoods and around metro stations?</a:t>
            </a:r>
          </a:p>
          <a:p>
            <a:pPr marL="342900" lvl="0" indent="-342900" algn="just">
              <a:buFont typeface="+mj-lt"/>
              <a:buAutoNum type="arabicPeriod"/>
            </a:pPr>
            <a:r>
              <a:rPr lang="en-US" dirty="0"/>
              <a:t>Are there tradeoffs between size and price and location?</a:t>
            </a:r>
          </a:p>
          <a:p>
            <a:pPr algn="just"/>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304800"/>
            <a:ext cx="2828018" cy="646331"/>
          </a:xfrm>
          <a:prstGeom prst="rect">
            <a:avLst/>
          </a:prstGeom>
          <a:noFill/>
        </p:spPr>
        <p:txBody>
          <a:bodyPr wrap="none" rtlCol="0">
            <a:spAutoFit/>
          </a:bodyPr>
          <a:lstStyle/>
          <a:p>
            <a:pPr lvl="0"/>
            <a:r>
              <a:rPr lang="en-US" b="1" dirty="0"/>
              <a:t>Execution and Result </a:t>
            </a:r>
          </a:p>
          <a:p>
            <a:endParaRPr lang="en-US" dirty="0"/>
          </a:p>
        </p:txBody>
      </p:sp>
      <p:sp>
        <p:nvSpPr>
          <p:cNvPr id="5" name="TextBox 4"/>
          <p:cNvSpPr txBox="1"/>
          <p:nvPr/>
        </p:nvSpPr>
        <p:spPr>
          <a:xfrm>
            <a:off x="1371600" y="1219200"/>
            <a:ext cx="5796780" cy="646331"/>
          </a:xfrm>
          <a:prstGeom prst="rect">
            <a:avLst/>
          </a:prstGeom>
          <a:noFill/>
        </p:spPr>
        <p:txBody>
          <a:bodyPr wrap="none" rtlCol="0">
            <a:spAutoFit/>
          </a:bodyPr>
          <a:lstStyle/>
          <a:p>
            <a:r>
              <a:rPr lang="en-US" b="1" dirty="0"/>
              <a:t>Current Residence neighborhood in Singapore</a:t>
            </a:r>
          </a:p>
          <a:p>
            <a:endParaRPr lang="en-US" dirty="0"/>
          </a:p>
        </p:txBody>
      </p:sp>
      <p:pic>
        <p:nvPicPr>
          <p:cNvPr id="15362" name="Picture 1" descr="D:\DATA SCIENTIST\FINAL COPY\1.png"/>
          <p:cNvPicPr>
            <a:picLocks noChangeAspect="1" noChangeArrowheads="1"/>
          </p:cNvPicPr>
          <p:nvPr/>
        </p:nvPicPr>
        <p:blipFill>
          <a:blip r:embed="rId2"/>
          <a:srcRect/>
          <a:stretch>
            <a:fillRect/>
          </a:stretch>
        </p:blipFill>
        <p:spPr bwMode="auto">
          <a:xfrm>
            <a:off x="838200" y="1752600"/>
            <a:ext cx="6762818" cy="38862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685800"/>
            <a:ext cx="4184159" cy="646331"/>
          </a:xfrm>
          <a:prstGeom prst="rect">
            <a:avLst/>
          </a:prstGeom>
          <a:noFill/>
        </p:spPr>
        <p:txBody>
          <a:bodyPr wrap="none" rtlCol="0">
            <a:spAutoFit/>
          </a:bodyPr>
          <a:lstStyle/>
          <a:p>
            <a:r>
              <a:rPr lang="en-US" b="1" dirty="0"/>
              <a:t>Venues around neighborhood in: </a:t>
            </a:r>
            <a:endParaRPr lang="en-US" dirty="0"/>
          </a:p>
          <a:p>
            <a:endParaRPr lang="en-US" dirty="0"/>
          </a:p>
        </p:txBody>
      </p:sp>
      <p:pic>
        <p:nvPicPr>
          <p:cNvPr id="16386" name="Picture 2" descr="D:\DATA SCIENTIST\FINAL COPY\2.png"/>
          <p:cNvPicPr>
            <a:picLocks noChangeAspect="1" noChangeArrowheads="1"/>
          </p:cNvPicPr>
          <p:nvPr/>
        </p:nvPicPr>
        <p:blipFill>
          <a:blip r:embed="rId2"/>
          <a:srcRect/>
          <a:stretch>
            <a:fillRect/>
          </a:stretch>
        </p:blipFill>
        <p:spPr bwMode="auto">
          <a:xfrm>
            <a:off x="990600" y="1219200"/>
            <a:ext cx="7207182" cy="46482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533400"/>
            <a:ext cx="6792244" cy="646331"/>
          </a:xfrm>
          <a:prstGeom prst="rect">
            <a:avLst/>
          </a:prstGeom>
          <a:noFill/>
        </p:spPr>
        <p:txBody>
          <a:bodyPr wrap="none" rtlCol="0">
            <a:spAutoFit/>
          </a:bodyPr>
          <a:lstStyle/>
          <a:p>
            <a:r>
              <a:rPr lang="en-US" b="1" dirty="0"/>
              <a:t>Manhattan Map – Neighborhoods and cluster of venues</a:t>
            </a:r>
            <a:endParaRPr lang="en-US" dirty="0"/>
          </a:p>
          <a:p>
            <a:endParaRPr lang="en-US" dirty="0"/>
          </a:p>
        </p:txBody>
      </p:sp>
      <p:pic>
        <p:nvPicPr>
          <p:cNvPr id="17410" name="Picture 3" descr="D:\DATA SCIENTIST\FINAL COPY\3.png"/>
          <p:cNvPicPr>
            <a:picLocks noChangeAspect="1" noChangeArrowheads="1"/>
          </p:cNvPicPr>
          <p:nvPr/>
        </p:nvPicPr>
        <p:blipFill>
          <a:blip r:embed="rId2"/>
          <a:srcRect/>
          <a:stretch>
            <a:fillRect/>
          </a:stretch>
        </p:blipFill>
        <p:spPr bwMode="auto">
          <a:xfrm>
            <a:off x="838200" y="1219200"/>
            <a:ext cx="7528560" cy="43434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685800"/>
            <a:ext cx="5059398" cy="369332"/>
          </a:xfrm>
          <a:prstGeom prst="rect">
            <a:avLst/>
          </a:prstGeom>
          <a:noFill/>
        </p:spPr>
        <p:txBody>
          <a:bodyPr wrap="none" rtlCol="0">
            <a:spAutoFit/>
          </a:bodyPr>
          <a:lstStyle/>
          <a:p>
            <a:r>
              <a:rPr lang="en-US" b="1" dirty="0"/>
              <a:t>Geodata:  Manhattan Apartment for rent</a:t>
            </a:r>
            <a:endParaRPr lang="en-US" dirty="0"/>
          </a:p>
        </p:txBody>
      </p:sp>
      <p:pic>
        <p:nvPicPr>
          <p:cNvPr id="18434" name="Picture 4"/>
          <p:cNvPicPr>
            <a:picLocks noChangeAspect="1" noChangeArrowheads="1"/>
          </p:cNvPicPr>
          <p:nvPr/>
        </p:nvPicPr>
        <p:blipFill>
          <a:blip r:embed="rId2"/>
          <a:srcRect/>
          <a:stretch>
            <a:fillRect/>
          </a:stretch>
        </p:blipFill>
        <p:spPr bwMode="auto">
          <a:xfrm>
            <a:off x="762000" y="1219200"/>
            <a:ext cx="7224265" cy="419100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46</TotalTime>
  <Words>453</Words>
  <Application>Microsoft Office PowerPoint</Application>
  <PresentationFormat>On-screen Show (4:3)</PresentationFormat>
  <Paragraphs>46</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Oriel</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Adhira</dc:creator>
  <cp:lastModifiedBy>Adhira</cp:lastModifiedBy>
  <cp:revision>19</cp:revision>
  <dcterms:created xsi:type="dcterms:W3CDTF">2019-09-23T13:14:51Z</dcterms:created>
  <dcterms:modified xsi:type="dcterms:W3CDTF">2019-09-23T14:01:20Z</dcterms:modified>
</cp:coreProperties>
</file>